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81" r:id="rId6"/>
    <p:sldId id="263" r:id="rId7"/>
    <p:sldId id="284" r:id="rId8"/>
    <p:sldId id="287" r:id="rId9"/>
    <p:sldId id="262" r:id="rId10"/>
    <p:sldId id="274" r:id="rId11"/>
    <p:sldId id="272" r:id="rId12"/>
    <p:sldId id="278" r:id="rId13"/>
    <p:sldId id="277" r:id="rId14"/>
    <p:sldId id="273" r:id="rId15"/>
    <p:sldId id="280" r:id="rId16"/>
    <p:sldId id="276" r:id="rId17"/>
  </p:sldIdLst>
  <p:sldSz cx="12192000" cy="6858000"/>
  <p:notesSz cx="6858000" cy="9144000"/>
  <p:embeddedFontLst>
    <p:embeddedFont>
      <p:font typeface="Libre Franklin"/>
      <p:regular r:id="rId21"/>
      <p:bold r:id="rId22"/>
      <p:italic r:id="rId23"/>
      <p:boldItalic r:id="rId24"/>
    </p:embeddedFont>
    <p:embeddedFont>
      <p:font typeface="Franklin Gothic"/>
      <p:regular r:id="rId25"/>
    </p:embeddedFont>
    <p:embeddedFont>
      <p:font typeface="Calibri" panose="020F0502020204030204"/>
      <p:regular r:id="rId26"/>
      <p:bold r:id="rId27"/>
      <p:italic r:id="rId28"/>
      <p:boldItalic r:id="rId29"/>
    </p:embeddedFont>
    <p:embeddedFont>
      <p:font typeface="Franklin Gothic Medium" panose="020B0603020102020204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946" y="12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 lang="en-US" sz="20000" b="1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071730" y="531630"/>
            <a:ext cx="6974958" cy="73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00000"/>
              </a:lnSpc>
              <a:buSzPts val="3600"/>
            </a:pPr>
            <a:r>
              <a:rPr lang="en-IN" altLang="en-US" sz="32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Notice Board Display</a:t>
            </a:r>
            <a:endParaRPr lang="en-IN" altLang="en-US" sz="3200" dirty="0">
              <a:solidFill>
                <a:srgbClr val="92D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4460034" y="1299861"/>
            <a:ext cx="7409412" cy="468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Problem Statement: </a:t>
            </a:r>
            <a:r>
              <a:rPr lang="en-US" altLang="en-GB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Traditional notice boards require manual updates, causing inefficiency, delays, and excessive paper usage. A smart, real-time, and eco-friendly solution is needed for instant announcements in educational institutions, offices, and</a:t>
            </a:r>
            <a:r>
              <a:rPr lang="en-US" alt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 </a:t>
            </a:r>
            <a:r>
              <a:rPr lang="en-US" altLang="en-GB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public</a:t>
            </a:r>
            <a:r>
              <a:rPr lang="en-US" alt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 </a:t>
            </a:r>
            <a:r>
              <a:rPr lang="en-US" altLang="en-GB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spaces.</a:t>
            </a:r>
            <a:endParaRPr lang="en-US" altLang="en-GB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Project Group Number: 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2</a:t>
            </a:r>
            <a:r>
              <a:rPr lang="en-IN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5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ea typeface="Franklin Gothic"/>
              <a:cs typeface="Times New Roman" panose="02020603050405020304" pitchFamily="18" charset="0"/>
            </a:endParaRPr>
          </a:p>
          <a:p>
            <a:pPr marL="0" indent="0"/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Group Member Details: </a:t>
            </a: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Dharmeet Singh 			 0187CS211063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Devendra Upadhyay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 0187CS2110</a:t>
            </a:r>
            <a:r>
              <a:rPr lang="en-I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61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Devendra Mehra			 0187CS211059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 Dabi     			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0187CS211</a:t>
            </a:r>
            <a:r>
              <a:rPr lang="en-I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057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ea typeface="Franklin Gothic"/>
              <a:cs typeface="Times New Roman" panose="02020603050405020304" pitchFamily="18" charset="0"/>
              <a:sym typeface="Franklin Gothic"/>
            </a:endParaRPr>
          </a:p>
          <a:p>
            <a:pPr marL="0" indent="0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Guide Details: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Prof. </a:t>
            </a:r>
            <a:r>
              <a:rPr lang="en-IN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Shweta Singh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/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6" name="Title 2"/>
          <p:cNvSpPr txBox="1"/>
          <p:nvPr/>
        </p:nvSpPr>
        <p:spPr>
          <a:xfrm>
            <a:off x="1898089" y="460919"/>
            <a:ext cx="2802194" cy="83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3000" dirty="0"/>
              <a:t>Major Project - 1</a:t>
            </a:r>
            <a:endParaRPr lang="en-US" sz="3000" dirty="0"/>
          </a:p>
          <a:p>
            <a:pPr algn="ctr"/>
            <a:r>
              <a:rPr lang="en-US" sz="3000" dirty="0"/>
              <a:t>CS- </a:t>
            </a:r>
            <a:r>
              <a:rPr lang="en-IN" altLang="en-US" sz="3000" dirty="0"/>
              <a:t>805</a:t>
            </a:r>
            <a:endParaRPr lang="en-IN" altLang="en-US" sz="3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3" y="442636"/>
            <a:ext cx="893352" cy="11329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78" y="1006063"/>
            <a:ext cx="4941477" cy="610863"/>
          </a:xfrm>
        </p:spPr>
        <p:txBody>
          <a:bodyPr>
            <a:normAutofit fontScale="90000"/>
          </a:bodyPr>
          <a:lstStyle/>
          <a:p>
            <a:r>
              <a:rPr lang="en-IN" dirty="0"/>
              <a:t>Display Screen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842" y="2367280"/>
            <a:ext cx="6070598" cy="4566856"/>
          </a:xfrm>
        </p:spPr>
        <p:txBody>
          <a:bodyPr/>
          <a:lstStyle/>
          <a:p>
            <a:pPr marL="571500" indent="-342900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creen is used to show real-time messages, notices, and announcements.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8</a:t>
            </a:r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LED matrix is connected to the MAX7219, receiving data input from the Arduino board.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TLED Matrix (MAX7219): Used for bright outdoor or indoor scrolling displays.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MAX7219 is a common cathode display driver with serial input and parallel output, used to interface 64 individual LEDs with microprocessors or microcontrollers. 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>
              <a:buAutoNum type="arabicPeriod"/>
            </a:pPr>
            <a:endParaRPr lang="en-US" altLang="en-GB" sz="1800" dirty="0"/>
          </a:p>
        </p:txBody>
      </p:sp>
      <p:pic>
        <p:nvPicPr>
          <p:cNvPr id="5" name="Picture 4" descr="C:\Users\kulde\Downloads\display.jpgdisplay"/>
          <p:cNvPicPr>
            <a:picLocks noChangeAspect="1"/>
          </p:cNvPicPr>
          <p:nvPr/>
        </p:nvPicPr>
        <p:blipFill>
          <a:blip r:embed="rId1"/>
          <a:srcRect t="6563" b="6563"/>
          <a:stretch>
            <a:fillRect/>
          </a:stretch>
        </p:blipFill>
        <p:spPr>
          <a:xfrm>
            <a:off x="7498715" y="2463165"/>
            <a:ext cx="3940175" cy="34232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63" y="994633"/>
            <a:ext cx="4941477" cy="610863"/>
          </a:xfrm>
        </p:spPr>
        <p:txBody>
          <a:bodyPr>
            <a:normAutofit fontScale="90000"/>
          </a:bodyPr>
          <a:lstStyle/>
          <a:p>
            <a:r>
              <a:rPr lang="en-IN" altLang="en-US" dirty="0"/>
              <a:t>Wireless Connection module </a:t>
            </a:r>
            <a:endParaRPr lang="en-IN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7"/>
          </p:nvPr>
        </p:nvSpPr>
        <p:spPr>
          <a:xfrm>
            <a:off x="110606" y="2392450"/>
            <a:ext cx="7864993" cy="2921230"/>
          </a:xfrm>
        </p:spPr>
        <p:txBody>
          <a:bodyPr/>
          <a:lstStyle/>
          <a:p>
            <a:pPr marL="571500" indent="-342900" algn="just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the display board to update messages remotely via a smartphone or server.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just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(ESP8266): Connects to the internet and retrieves messages from a cloud server or local system.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just">
              <a:buAutoNum type="arabicPeriod"/>
            </a:pP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receive real-time updates from 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</a:t>
            </a:r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MQTT, HTTP server, or a custom app</a:t>
            </a:r>
            <a:r>
              <a:rPr lang="en-US" altLang="en-GB" dirty="0">
                <a:solidFill>
                  <a:srgbClr val="000000"/>
                </a:solidFill>
                <a:effectLst/>
                <a:latin typeface="Times-Roman"/>
              </a:rPr>
              <a:t>.</a:t>
            </a:r>
            <a:endParaRPr lang="en-US" altLang="en-GB" dirty="0">
              <a:solidFill>
                <a:srgbClr val="000000"/>
              </a:solidFill>
              <a:effectLst/>
              <a:latin typeface="Times-Roman"/>
            </a:endParaRPr>
          </a:p>
          <a:p>
            <a:pPr algn="just"/>
            <a:endParaRPr lang="en-US" altLang="en-GB" dirty="0">
              <a:solidFill>
                <a:srgbClr val="000000"/>
              </a:solidFill>
              <a:effectLst/>
              <a:latin typeface="Times-Roman"/>
            </a:endParaRPr>
          </a:p>
        </p:txBody>
      </p:sp>
      <p:pic>
        <p:nvPicPr>
          <p:cNvPr id="15" name="Picture 14" descr="C:\Users\kulde\Downloads\wifi.pngwifi"/>
          <p:cNvPicPr>
            <a:picLocks noChangeAspect="1"/>
          </p:cNvPicPr>
          <p:nvPr/>
        </p:nvPicPr>
        <p:blipFill>
          <a:blip r:embed="rId1"/>
          <a:srcRect l="1788" t="13898" r="1788" b="11356"/>
          <a:stretch>
            <a:fillRect/>
          </a:stretch>
        </p:blipFill>
        <p:spPr>
          <a:xfrm>
            <a:off x="7975600" y="3293110"/>
            <a:ext cx="3934460" cy="29883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  <a:endParaRPr lang="en-IN" dirty="0"/>
          </a:p>
        </p:txBody>
      </p:sp>
      <p:pic>
        <p:nvPicPr>
          <p:cNvPr id="15" name="Picture 14" descr="C:\Users\kulde\Downloads\battery.jpgbattery"/>
          <p:cNvPicPr>
            <a:picLocks noChangeAspect="1"/>
          </p:cNvPicPr>
          <p:nvPr/>
        </p:nvPicPr>
        <p:blipFill>
          <a:blip r:embed="rId1"/>
          <a:srcRect t="15430" b="15430"/>
          <a:stretch>
            <a:fillRect/>
          </a:stretch>
        </p:blipFill>
        <p:spPr>
          <a:xfrm>
            <a:off x="7387501" y="2994599"/>
            <a:ext cx="3961219" cy="273898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75945" y="2388870"/>
            <a:ext cx="6268720" cy="29724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571500" indent="-342900" algn="just">
              <a:lnSpc>
                <a:spcPct val="90000"/>
              </a:lnSpc>
              <a:spcBef>
                <a:spcPts val="1000"/>
              </a:spcBef>
              <a:buSzPts val="1600"/>
              <a:buAutoNum type="arabicPeriod"/>
            </a:pPr>
            <a:r>
              <a:rPr lang="en-US" alt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</a:rPr>
              <a:t>A 9V Battery: </a:t>
            </a:r>
            <a:endParaRPr lang="en-US" altLang="en-GB" sz="1800" b="1" dirty="0">
              <a:solidFill>
                <a:schemeClr val="dk1"/>
              </a:solidFill>
              <a:latin typeface="Times New Roman" panose="02020603050405020304" pitchFamily="18" charset="0"/>
              <a:ea typeface="Libre Franklin"/>
              <a:cs typeface="Times New Roman" panose="02020603050405020304" pitchFamily="18" charset="0"/>
            </a:endParaRPr>
          </a:p>
          <a:p>
            <a:pPr marL="571500" indent="-342900" algn="just">
              <a:lnSpc>
                <a:spcPct val="90000"/>
              </a:lnSpc>
              <a:spcBef>
                <a:spcPts val="1000"/>
              </a:spcBef>
              <a:buSzPts val="1600"/>
              <a:buAutoNum type="arabicPeriod"/>
            </a:pPr>
            <a:r>
              <a:rPr lang="en-US" alt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</a:rPr>
              <a:t>The nine-volt battery, 9V Battery, is an electric battery </a:t>
            </a:r>
            <a:endParaRPr lang="en-US" altLang="en-GB" sz="1800" b="1" dirty="0">
              <a:solidFill>
                <a:schemeClr val="dk1"/>
              </a:solidFill>
              <a:latin typeface="Times New Roman" panose="02020603050405020304" pitchFamily="18" charset="0"/>
              <a:ea typeface="Libre Franklin"/>
              <a:cs typeface="Times New Roman" panose="02020603050405020304" pitchFamily="18" charset="0"/>
            </a:endParaRPr>
          </a:p>
          <a:p>
            <a:pPr marL="571500" indent="-342900" algn="just">
              <a:lnSpc>
                <a:spcPct val="90000"/>
              </a:lnSpc>
              <a:spcBef>
                <a:spcPts val="1000"/>
              </a:spcBef>
              <a:buSzPts val="1600"/>
              <a:buAutoNum type="arabicPeriod"/>
            </a:pPr>
            <a:r>
              <a:rPr lang="en-US" alt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</a:rPr>
              <a:t>that supplies a nominal voltage of 9 volts. Actual voltage </a:t>
            </a:r>
            <a:endParaRPr lang="en-US" altLang="en-GB" sz="1800" b="1" dirty="0">
              <a:solidFill>
                <a:schemeClr val="dk1"/>
              </a:solidFill>
              <a:latin typeface="Times New Roman" panose="02020603050405020304" pitchFamily="18" charset="0"/>
              <a:ea typeface="Libre Franklin"/>
              <a:cs typeface="Times New Roman" panose="02020603050405020304" pitchFamily="18" charset="0"/>
            </a:endParaRPr>
          </a:p>
          <a:p>
            <a:pPr marL="571500" indent="-342900" algn="just">
              <a:lnSpc>
                <a:spcPct val="90000"/>
              </a:lnSpc>
              <a:spcBef>
                <a:spcPts val="1000"/>
              </a:spcBef>
              <a:buSzPts val="1600"/>
              <a:buAutoNum type="arabicPeriod"/>
            </a:pPr>
            <a:r>
              <a:rPr lang="en-US" alt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</a:rPr>
              <a:t>measures 7.2 to 9.6 volts. Here we 9V battery for power </a:t>
            </a:r>
            <a:endParaRPr lang="en-US" altLang="en-GB" sz="1800" b="1" dirty="0">
              <a:solidFill>
                <a:schemeClr val="dk1"/>
              </a:solidFill>
              <a:latin typeface="Times New Roman" panose="02020603050405020304" pitchFamily="18" charset="0"/>
              <a:ea typeface="Libre Franklin"/>
              <a:cs typeface="Times New Roman" panose="02020603050405020304" pitchFamily="18" charset="0"/>
            </a:endParaRPr>
          </a:p>
          <a:p>
            <a:pPr marL="571500" indent="-342900" algn="just">
              <a:lnSpc>
                <a:spcPct val="90000"/>
              </a:lnSpc>
              <a:spcBef>
                <a:spcPts val="1000"/>
              </a:spcBef>
              <a:buSzPts val="1600"/>
              <a:buAutoNum type="arabicPeriod"/>
            </a:pPr>
            <a:r>
              <a:rPr lang="en-US" alt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</a:rPr>
              <a:t>supply to execute the working process.</a:t>
            </a:r>
            <a:endParaRPr lang="en-US" altLang="en-GB" sz="1800" b="1" dirty="0">
              <a:solidFill>
                <a:schemeClr val="dk1"/>
              </a:solidFill>
              <a:latin typeface="Times New Roman" panose="02020603050405020304" pitchFamily="18" charset="0"/>
              <a:ea typeface="Libre Franklin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93" y="887318"/>
            <a:ext cx="4941477" cy="610863"/>
          </a:xfrm>
        </p:spPr>
        <p:txBody>
          <a:bodyPr/>
          <a:lstStyle/>
          <a:p>
            <a:r>
              <a:rPr lang="en-IN" dirty="0"/>
              <a:t>Advantages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445" y="2377440"/>
            <a:ext cx="9649460" cy="2399665"/>
          </a:xfrm>
        </p:spPr>
        <p:txBody>
          <a:bodyPr/>
          <a:lstStyle/>
          <a:p>
            <a:pPr marL="228600" indent="0" algn="just"/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Eco-Friendly:- Eliminates paper usage, reducing waste and promoting sustainability.  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0" algn="just"/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Real-Time Updates:- Notices can be updated instantly from anywhere.  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0" algn="just"/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User-Friendly:- Easy-to-use web/mobile interface for administrators.  </a:t>
            </a:r>
            <a:endParaRPr lang="en-US" altLang="en-GB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0" algn="just"/>
            <a:r>
              <a:rPr lang="en-US" alt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Versatile:- Can be used in schools, offices, and public spaces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71" y="1173708"/>
            <a:ext cx="9276625" cy="4775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29098" y="1106717"/>
            <a:ext cx="553443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1031239" y="2289363"/>
            <a:ext cx="10649837" cy="287744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Describe your idea Solution/Prototype here:</a:t>
            </a:r>
            <a:endParaRPr dirty="0"/>
          </a:p>
          <a:p>
            <a:pPr marL="228600" indent="0" algn="l"/>
            <a:r>
              <a:rPr lang="en-US" altLang="en-GB" sz="2000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</a:rPr>
              <a:t>The core idea is to develop an “</a:t>
            </a:r>
            <a:r>
              <a:rPr lang="en-US" altLang="en-GB" sz="2000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+mn-ea"/>
              </a:rPr>
              <a:t>IoT-based Smart Notice Board Display</a:t>
            </a:r>
            <a:r>
              <a:rPr lang="en-US" altLang="en-GB" sz="2000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</a:rPr>
              <a:t>” system that enables real-time updates of notices and announcements. The system uses a microcontroller connected to a wireless communication module (Wi-Fi/Bluetooth) to receive and display content on a digital screen. Administrators can remotely upload or modify messages via a web or mobile interface, ensuring instant updates and eliminating the need for manual intervention</a:t>
            </a:r>
            <a:endParaRPr lang="en-US" altLang="en-GB" sz="2000" dirty="0">
              <a:solidFill>
                <a:schemeClr val="tx1"/>
              </a:solidFill>
              <a:latin typeface="Franklin Gothic"/>
              <a:ea typeface="Franklin Gothic"/>
              <a:cs typeface="Franklin Gothic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368" y="816198"/>
            <a:ext cx="4941477" cy="610863"/>
          </a:xfrm>
        </p:spPr>
        <p:txBody>
          <a:bodyPr>
            <a:normAutofit fontScale="90000"/>
          </a:bodyPr>
          <a:p>
            <a:r>
              <a:rPr lang="en-US" dirty="0">
                <a:sym typeface="+mn-ea"/>
              </a:rPr>
              <a:t>Project Requirements</a:t>
            </a:r>
            <a:endParaRPr lang="en-GB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2196465" y="1925955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GB" altLang="en-US"/>
          </a:p>
        </p:txBody>
      </p:sp>
      <p:sp>
        <p:nvSpPr>
          <p:cNvPr id="18" name="PlaceHolder 3"/>
          <p:cNvSpPr>
            <a:spLocks noGrp="1"/>
          </p:cNvSpPr>
          <p:nvPr/>
        </p:nvSpPr>
        <p:spPr>
          <a:xfrm>
            <a:off x="970915" y="2533015"/>
            <a:ext cx="4838700" cy="3923030"/>
          </a:xfrm>
          <a:prstGeom prst="rect">
            <a:avLst/>
          </a:prstGeom>
          <a:noFill/>
          <a:ln w="9360">
            <a:solidFill>
              <a:srgbClr val="000000"/>
            </a:solidFill>
            <a:round/>
          </a:ln>
        </p:spPr>
        <p:txBody>
          <a:bodyPr lIns="91440" tIns="45720" rIns="91440" bIns="45720" anchor="t">
            <a:no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en-GB" sz="1700" b="1" dirty="0"/>
              <a:t>Wireless Message Update</a:t>
            </a:r>
            <a:r>
              <a:rPr lang="en-US" altLang="en-GB" sz="1700" dirty="0"/>
              <a:t>: The system should allow users to send messages remotely via Wi-Fi to the notice board.</a:t>
            </a:r>
            <a:endParaRPr lang="en-US" altLang="en-GB" sz="1700" dirty="0"/>
          </a:p>
          <a:p>
            <a:r>
              <a:rPr lang="en-US" altLang="en-GB" sz="1700" b="1" dirty="0"/>
              <a:t>Display Messages</a:t>
            </a:r>
            <a:r>
              <a:rPr lang="en-US" altLang="en-GB" sz="1700" dirty="0"/>
              <a:t>: The LED MAX7219 should properly display the messages received from the ESP8266.</a:t>
            </a:r>
            <a:endParaRPr lang="en-US" altLang="en-GB" sz="1700" dirty="0"/>
          </a:p>
          <a:p>
            <a:r>
              <a:rPr lang="en-US" altLang="en-GB" sz="1700" b="1" dirty="0"/>
              <a:t>Real-time Updates</a:t>
            </a:r>
            <a:r>
              <a:rPr lang="en-US" altLang="en-GB" sz="1700" dirty="0"/>
              <a:t>: Messages should be updated on the LED display in real-time when sent from a remote device.</a:t>
            </a:r>
            <a:endParaRPr lang="en-US" altLang="en-GB" sz="1700" dirty="0"/>
          </a:p>
          <a:p>
            <a:r>
              <a:rPr lang="en-US" altLang="en-GB" sz="1700" b="1" dirty="0"/>
              <a:t>Mobile/PC Compatibility</a:t>
            </a:r>
            <a:r>
              <a:rPr lang="en-US" altLang="en-GB" sz="1700" dirty="0"/>
              <a:t>: Users should be able to update messages using a web interface, mobile app, or cloud platform.</a:t>
            </a:r>
            <a:endParaRPr lang="en-US" altLang="en-GB" sz="1700" b="1" dirty="0"/>
          </a:p>
          <a:p>
            <a:r>
              <a:rPr lang="en-US" altLang="en-GB" sz="1700" b="1" dirty="0"/>
              <a:t>Power Management</a:t>
            </a:r>
            <a:r>
              <a:rPr lang="en-US" altLang="en-GB" sz="1700" dirty="0"/>
              <a:t>: The system should efficiently manage power, ensuring low energy consumption.</a:t>
            </a:r>
            <a:endParaRPr lang="en-US" altLang="en-GB" sz="1700" dirty="0"/>
          </a:p>
        </p:txBody>
      </p:sp>
      <p:sp>
        <p:nvSpPr>
          <p:cNvPr id="19" name="PlaceHolder 3"/>
          <p:cNvSpPr>
            <a:spLocks noGrp="1"/>
          </p:cNvSpPr>
          <p:nvPr/>
        </p:nvSpPr>
        <p:spPr>
          <a:xfrm>
            <a:off x="6096000" y="2545080"/>
            <a:ext cx="4838700" cy="3923030"/>
          </a:xfrm>
          <a:prstGeom prst="rect">
            <a:avLst/>
          </a:prstGeom>
          <a:noFill/>
          <a:ln w="9360">
            <a:solidFill>
              <a:srgbClr val="000000"/>
            </a:solidFill>
            <a:round/>
          </a:ln>
        </p:spPr>
        <p:txBody>
          <a:bodyPr lIns="91440" tIns="45720" rIns="91440" bIns="45720" anchor="t">
            <a:no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en-GB" sz="1700" b="1" dirty="0"/>
              <a:t>Reliability</a:t>
            </a:r>
            <a:r>
              <a:rPr lang="en-US" altLang="en-GB" sz="1700" dirty="0"/>
              <a:t>: The system should work continuously without failure.</a:t>
            </a:r>
            <a:endParaRPr lang="en-US" altLang="en-GB" sz="1700" dirty="0"/>
          </a:p>
          <a:p>
            <a:r>
              <a:rPr lang="en-US" altLang="en-GB" sz="1700" b="1" dirty="0"/>
              <a:t>Performance</a:t>
            </a:r>
            <a:r>
              <a:rPr lang="en-US" altLang="en-GB" sz="1700" dirty="0"/>
              <a:t>: The messages should appear on the LED display within a few milliseconds after being sent, ensuring a smooth and responsive experience. </a:t>
            </a:r>
            <a:endParaRPr lang="en-US" altLang="en-GB" sz="1700" dirty="0"/>
          </a:p>
          <a:p>
            <a:r>
              <a:rPr lang="en-US" altLang="en-GB" sz="1700" b="1" dirty="0"/>
              <a:t>Scalability</a:t>
            </a:r>
            <a:r>
              <a:rPr lang="en-US" altLang="en-GB" sz="1700" dirty="0"/>
              <a:t>: The system should allow multiple LED MAX7219 modules to be added for larger displays.</a:t>
            </a:r>
            <a:endParaRPr lang="en-US" altLang="en-GB" sz="1700" dirty="0"/>
          </a:p>
          <a:p>
            <a:r>
              <a:rPr lang="en-US" altLang="en-GB" sz="1700" b="1" dirty="0"/>
              <a:t>User-Friendly Interface</a:t>
            </a:r>
            <a:r>
              <a:rPr lang="en-US" altLang="en-GB" sz="1700" dirty="0"/>
              <a:t>: The web or mobile application used for updating messages should be easy to use</a:t>
            </a:r>
            <a:r>
              <a:rPr lang="en-IN" altLang="en-US" sz="1700" dirty="0"/>
              <a:t>.</a:t>
            </a:r>
            <a:endParaRPr lang="en-US" altLang="en-GB" sz="1700" dirty="0"/>
          </a:p>
          <a:p>
            <a:r>
              <a:rPr lang="en-US" altLang="en-GB" sz="1700" b="1" dirty="0"/>
              <a:t>Maintainability</a:t>
            </a:r>
            <a:r>
              <a:rPr lang="en-US" altLang="en-GB" sz="1700" dirty="0"/>
              <a:t>: The system should be easy to update and modify if required.</a:t>
            </a:r>
            <a:endParaRPr lang="en-US" altLang="en-GB" sz="1700" dirty="0"/>
          </a:p>
        </p:txBody>
      </p:sp>
      <p:sp>
        <p:nvSpPr>
          <p:cNvPr id="20" name="Text Box 19"/>
          <p:cNvSpPr txBox="1"/>
          <p:nvPr/>
        </p:nvSpPr>
        <p:spPr>
          <a:xfrm>
            <a:off x="923290" y="214757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000" spc="-1" dirty="0">
                <a:solidFill>
                  <a:schemeClr val="lt2"/>
                </a:solidFill>
                <a:latin typeface="Franklin Gothic"/>
                <a:ea typeface="Franklin Gothic"/>
                <a:sym typeface="+mn-ea"/>
              </a:rPr>
              <a:t>Functional Requirements</a:t>
            </a:r>
            <a:endParaRPr lang="en-US" altLang="en-US" sz="2000" spc="-1" dirty="0">
              <a:solidFill>
                <a:schemeClr val="lt2"/>
              </a:solidFill>
              <a:latin typeface="Franklin Gothic"/>
              <a:ea typeface="Franklin Gothic"/>
              <a:sym typeface="+mn-ea"/>
            </a:endParaRPr>
          </a:p>
        </p:txBody>
      </p:sp>
      <p:sp>
        <p:nvSpPr>
          <p:cNvPr id="159" name="Google Shape;231;p3"/>
          <p:cNvSpPr/>
          <p:nvPr/>
        </p:nvSpPr>
        <p:spPr>
          <a:xfrm>
            <a:off x="6029205" y="2195535"/>
            <a:ext cx="5143320" cy="45828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anchor="t">
            <a:noAutofit/>
          </a:bodyPr>
          <a:p>
            <a:pPr marL="228600" indent="-228600">
              <a:lnSpc>
                <a:spcPct val="90000"/>
              </a:lnSpc>
              <a:tabLst>
                <a:tab pos="0" algn="l"/>
              </a:tabLst>
            </a:pPr>
            <a:r>
              <a:rPr lang="en-US" sz="2000" b="0" strike="noStrike" spc="-1" dirty="0">
                <a:solidFill>
                  <a:schemeClr val="lt2"/>
                </a:solidFill>
                <a:latin typeface="Franklin Gothic"/>
                <a:ea typeface="Franklin Gothic"/>
              </a:rPr>
              <a:t>Non Functional Requirements</a:t>
            </a:r>
            <a:endParaRPr lang="en-US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858519" y="1011965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lvl="0">
              <a:buSzPct val="100000"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854394" y="1482022"/>
            <a:ext cx="5472113" cy="385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Hardware and Software requirements 	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848339" y="2226060"/>
            <a:ext cx="6545519" cy="435381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US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US" b="1" dirty="0"/>
          </a:p>
          <a:p>
            <a:pPr marL="285750" indent="-285750">
              <a:spcBef>
                <a:spcPts val="0"/>
              </a:spcBef>
              <a:buFont typeface="Noto Sans Symbols"/>
              <a:buChar char="⮚"/>
            </a:pPr>
            <a:r>
              <a:rPr lang="en-US" b="1" dirty="0"/>
              <a:t>HARDWARE  REQUIREMENTS </a:t>
            </a:r>
            <a:endParaRPr lang="en-US" b="1" dirty="0"/>
          </a:p>
          <a:p>
            <a:pPr marL="5143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(ESP8266)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Screen (LED MAX7219 Matrix)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 Module (Wi-Fi , Bluetooth)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 (9V Battery)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Jumper Wire</a:t>
            </a:r>
            <a:endParaRPr lang="en-US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US" b="1" dirty="0"/>
          </a:p>
          <a:p>
            <a:pPr marL="285750" lvl="0" indent="-285750">
              <a:spcBef>
                <a:spcPts val="0"/>
              </a:spcBef>
              <a:buFont typeface="Noto Sans Symbols"/>
              <a:buChar char="⮚"/>
            </a:pPr>
            <a:r>
              <a:rPr lang="en-US" b="1" dirty="0"/>
              <a:t>SOFTWARE  REQUIREMENTS </a:t>
            </a:r>
            <a:endParaRPr lang="en-US" b="1" dirty="0"/>
          </a:p>
          <a:p>
            <a:pPr marL="5143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IDE: For Programming the Microcontroller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 Platforms</a:t>
            </a:r>
            <a:r>
              <a:rPr lang="en-IN" altLang="en-US" dirty="0"/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Blynk , Firebase)</a:t>
            </a:r>
            <a:endParaRPr lang="en-US" dirty="0" err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Web/Mobile App Development Tools (MIT App, Flask)</a:t>
            </a:r>
            <a:endParaRPr lang="en-IN" altLang="en-US" dirty="0" err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523" y="583788"/>
            <a:ext cx="4941477" cy="610863"/>
          </a:xfrm>
        </p:spPr>
        <p:txBody>
          <a:bodyPr>
            <a:normAutofit fontScale="90000"/>
          </a:bodyPr>
          <a:p>
            <a:r>
              <a:rPr lang="en-IN" altLang="en-GB"/>
              <a:t>DFD Diagram</a:t>
            </a:r>
            <a:endParaRPr lang="en-IN" altLang="en-GB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6" name="Picture Placeholder 15" descr="nnn"/>
          <p:cNvPicPr>
            <a:picLocks noChangeAspect="1"/>
          </p:cNvPicPr>
          <p:nvPr>
            <p:ph type="pic" idx="2"/>
          </p:nvPr>
        </p:nvPicPr>
        <p:blipFill>
          <a:blip r:embed="rId1"/>
          <a:srcRect r="3647"/>
          <a:stretch>
            <a:fillRect/>
          </a:stretch>
        </p:blipFill>
        <p:spPr>
          <a:xfrm>
            <a:off x="618490" y="1194435"/>
            <a:ext cx="9765030" cy="560641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523" y="583788"/>
            <a:ext cx="4941477" cy="610863"/>
          </a:xfrm>
        </p:spPr>
        <p:txBody>
          <a:bodyPr>
            <a:normAutofit fontScale="90000"/>
          </a:bodyPr>
          <a:p>
            <a:r>
              <a:rPr lang="en-IN" altLang="en-GB"/>
              <a:t>UseCase Diagram</a:t>
            </a:r>
            <a:endParaRPr lang="en-IN" altLang="en-GB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6" name="Picture Placeholder 15" descr="C:\Users\kulde\OneDrive\Desktop\usecasee.jpgusecasee"/>
          <p:cNvPicPr>
            <a:picLocks noChangeAspect="1"/>
          </p:cNvPicPr>
          <p:nvPr>
            <p:ph type="pic" idx="2"/>
          </p:nvPr>
        </p:nvPicPr>
        <p:blipFill>
          <a:blip r:embed="rId1"/>
          <a:srcRect t="2664" b="563"/>
          <a:stretch>
            <a:fillRect/>
          </a:stretch>
        </p:blipFill>
        <p:spPr>
          <a:xfrm>
            <a:off x="618490" y="1271270"/>
            <a:ext cx="8256905" cy="548767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253514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Franklin Gothic Medium" panose="020B0603020102020204" charset="0"/>
                <a:cs typeface="Franklin Gothic Medium" panose="020B0603020102020204" charset="0"/>
              </a:rPr>
              <a:t>Implementation Plan</a:t>
            </a:r>
            <a:r>
              <a:rPr lang="en-US" dirty="0">
                <a:solidFill>
                  <a:srgbClr val="92D050"/>
                </a:solidFill>
              </a:rPr>
              <a:t> 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16801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IN" b="1" i="0" dirty="0">
                <a:solidFill>
                  <a:srgbClr val="92D050"/>
                </a:solidFill>
                <a:effectLst/>
                <a:latin typeface="Franklin Gothic Medium" panose="020B0603020102020204" charset="0"/>
                <a:cs typeface="Franklin Gothic Medium" panose="020B0603020102020204" charset="0"/>
              </a:rPr>
              <a:t>Phase 1:</a:t>
            </a:r>
            <a:endParaRPr dirty="0">
              <a:solidFill>
                <a:srgbClr val="92D050"/>
              </a:solidFill>
              <a:latin typeface="Franklin Gothic Medium" panose="020B0603020102020204" charset="0"/>
              <a:cs typeface="Franklin Gothic Medium" panose="020B06030201020202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71550" y="2445385"/>
            <a:ext cx="7518400" cy="946150"/>
          </a:xfrm>
        </p:spPr>
        <p:txBody>
          <a:bodyPr/>
          <a:lstStyle/>
          <a:p>
            <a:pPr algn="l">
              <a:buNone/>
            </a:pPr>
            <a:r>
              <a:rPr lang="en-IN" altLang="en-US" b="1" i="0" dirty="0">
                <a:solidFill>
                  <a:srgbClr val="0A1A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A1A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 the hardware components (microcontroller, display, and wireless module).  </a:t>
            </a:r>
            <a:endParaRPr lang="en-US" b="1" i="0" dirty="0">
              <a:solidFill>
                <a:srgbClr val="0A1A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US" b="1" i="0" dirty="0">
                <a:solidFill>
                  <a:srgbClr val="0A1A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Develop the basic code for receiving and displaying messages.  </a:t>
            </a:r>
            <a:endParaRPr lang="en-US" b="1" i="0" dirty="0">
              <a:solidFill>
                <a:srgbClr val="0A1A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GB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228;p3"/>
          <p:cNvSpPr txBox="1"/>
          <p:nvPr/>
        </p:nvSpPr>
        <p:spPr>
          <a:xfrm>
            <a:off x="938294" y="33044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228600" algn="l">
              <a:spcBef>
                <a:spcPts val="0"/>
              </a:spcBef>
            </a:pPr>
            <a:r>
              <a:rPr lang="en-IN" b="1" dirty="0">
                <a:solidFill>
                  <a:srgbClr val="92D050"/>
                </a:solidFill>
                <a:effectLst/>
                <a:latin typeface="Franklin Gothic Medium" panose="020B0603020102020204" charset="0"/>
                <a:cs typeface="Franklin Gothic Medium" panose="020B0603020102020204" charset="0"/>
              </a:rPr>
              <a:t>Phase 2:</a:t>
            </a:r>
            <a:endParaRPr lang="en-IN" b="1" dirty="0">
              <a:solidFill>
                <a:srgbClr val="92D050"/>
              </a:solidFill>
              <a:effectLst/>
              <a:latin typeface="Franklin Gothic Medium" panose="020B0603020102020204" charset="0"/>
              <a:cs typeface="Franklin Gothic Medium" panose="020B0603020102020204" charset="0"/>
            </a:endParaRPr>
          </a:p>
        </p:txBody>
      </p:sp>
      <p:sp>
        <p:nvSpPr>
          <p:cNvPr id="7" name="Text Placeholder 4"/>
          <p:cNvSpPr txBox="1"/>
          <p:nvPr/>
        </p:nvSpPr>
        <p:spPr>
          <a:xfrm>
            <a:off x="951884" y="3571922"/>
            <a:ext cx="9185173" cy="1147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algn="l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the system with a web/mobile interface for remote updates.  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 the system for real-time functionality. </a:t>
            </a:r>
            <a:r>
              <a:rPr lang="en-US" alt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228;p3"/>
          <p:cNvSpPr txBox="1"/>
          <p:nvPr/>
        </p:nvSpPr>
        <p:spPr>
          <a:xfrm>
            <a:off x="971550" y="4521954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228600">
              <a:spcBef>
                <a:spcPts val="0"/>
              </a:spcBef>
            </a:pPr>
            <a:r>
              <a:rPr lang="en-IN" b="1" dirty="0">
                <a:solidFill>
                  <a:srgbClr val="92D050"/>
                </a:solidFill>
                <a:effectLst/>
                <a:latin typeface="Franklin Gothic Medium" panose="020B0603020102020204" charset="0"/>
                <a:cs typeface="Franklin Gothic Medium" panose="020B0603020102020204" charset="0"/>
              </a:rPr>
              <a:t>Phase 3</a:t>
            </a:r>
            <a:r>
              <a:rPr lang="en-IN" b="1" dirty="0">
                <a:solidFill>
                  <a:srgbClr val="92D050"/>
                </a:solidFill>
                <a:latin typeface="Plus Jakarta Sans"/>
              </a:rPr>
              <a:t>: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9" name="Text Placeholder 4"/>
          <p:cNvSpPr txBox="1"/>
          <p:nvPr/>
        </p:nvSpPr>
        <p:spPr>
          <a:xfrm>
            <a:off x="971313" y="4837829"/>
            <a:ext cx="7589121" cy="1049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algn="l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 the system in a real-world environment (e.g., school, office).  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Gather feedback and optimize the system for scalability.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33" y="934943"/>
            <a:ext cx="4941477" cy="610863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DIAGRAM:</a:t>
            </a:r>
            <a:r>
              <a:rPr lang="en-IN" sz="3200" b="1" dirty="0">
                <a:solidFill>
                  <a:srgbClr val="000000"/>
                </a:solidFill>
                <a:effectLst/>
                <a:latin typeface="Times-Bold"/>
              </a:rPr>
              <a:t> </a:t>
            </a:r>
            <a:endParaRPr lang="en-IN" sz="6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577850" y="2192655"/>
            <a:ext cx="5327650" cy="4130040"/>
          </a:xfrm>
        </p:spPr>
        <p:txBody>
          <a:bodyPr/>
          <a:lstStyle/>
          <a:p>
            <a:r>
              <a:rPr lang="en-US" altLang="en-GB" sz="2400" b="1" dirty="0">
                <a:solidFill>
                  <a:schemeClr val="tx1"/>
                </a:solidFill>
              </a:rPr>
              <a:t>Procedure</a:t>
            </a:r>
            <a:r>
              <a:rPr lang="en-IN" altLang="en-US" sz="2400" b="1" dirty="0">
                <a:solidFill>
                  <a:schemeClr val="tx1"/>
                </a:solidFill>
              </a:rPr>
              <a:t>:-</a:t>
            </a:r>
            <a:endParaRPr lang="en-US" altLang="en-GB" sz="2400" dirty="0">
              <a:solidFill>
                <a:schemeClr val="tx1"/>
              </a:solidFill>
            </a:endParaRPr>
          </a:p>
          <a:p>
            <a:r>
              <a:rPr lang="en-US" altLang="en-GB" sz="1600" dirty="0">
                <a:solidFill>
                  <a:schemeClr val="tx1"/>
                </a:solidFill>
              </a:rPr>
              <a:t>1. Connect all components as per the circuit diagram.  </a:t>
            </a:r>
            <a:endParaRPr lang="en-US" altLang="en-GB" sz="1600" dirty="0">
              <a:solidFill>
                <a:schemeClr val="tx1"/>
              </a:solidFill>
            </a:endParaRPr>
          </a:p>
          <a:p>
            <a:r>
              <a:rPr lang="en-US" altLang="en-GB" sz="1600" dirty="0">
                <a:solidFill>
                  <a:schemeClr val="tx1"/>
                </a:solidFill>
              </a:rPr>
              <a:t>2. Write and upload the code to the microcontroller using Arduino IDE.  </a:t>
            </a:r>
            <a:endParaRPr lang="en-US" altLang="en-GB" sz="1600" dirty="0">
              <a:solidFill>
                <a:schemeClr val="tx1"/>
              </a:solidFill>
            </a:endParaRPr>
          </a:p>
          <a:p>
            <a:r>
              <a:rPr lang="en-US" altLang="en-GB" sz="1600" dirty="0">
                <a:solidFill>
                  <a:schemeClr val="tx1"/>
                </a:solidFill>
              </a:rPr>
              <a:t>3. Power the circuit using a 9V battery or adapter.  </a:t>
            </a:r>
            <a:endParaRPr lang="en-US" altLang="en-GB" sz="1600" dirty="0">
              <a:solidFill>
                <a:schemeClr val="tx1"/>
              </a:solidFill>
            </a:endParaRPr>
          </a:p>
          <a:p>
            <a:r>
              <a:rPr lang="en-US" altLang="en-GB" sz="1600" dirty="0">
                <a:solidFill>
                  <a:schemeClr val="tx1"/>
                </a:solidFill>
              </a:rPr>
              <a:t>4. Use the web/mobile interface to send messages to the display.  </a:t>
            </a:r>
            <a:endParaRPr lang="en-US" altLang="en-GB" sz="1600" dirty="0">
              <a:solidFill>
                <a:schemeClr val="tx1"/>
              </a:solidFill>
            </a:endParaRPr>
          </a:p>
          <a:p>
            <a:r>
              <a:rPr lang="en-US" altLang="en-GB" sz="1600" dirty="0">
                <a:solidFill>
                  <a:schemeClr val="tx1"/>
                </a:solidFill>
              </a:rPr>
              <a:t>5. Verify that the messages are displayed in real-time</a:t>
            </a:r>
            <a:r>
              <a:rPr lang="en-US" altLang="en-US" sz="1600" dirty="0">
                <a:solidFill>
                  <a:schemeClr val="tx1"/>
                </a:solidFill>
              </a:rPr>
              <a:t> </a:t>
            </a:r>
            <a:r>
              <a:rPr lang="en-US" altLang="en-GB" sz="1600" dirty="0">
                <a:solidFill>
                  <a:schemeClr val="tx1"/>
                </a:solidFill>
              </a:rPr>
              <a:t>on</a:t>
            </a:r>
            <a:r>
              <a:rPr lang="en-US" altLang="en-US" sz="1600" dirty="0">
                <a:solidFill>
                  <a:schemeClr val="tx1"/>
                </a:solidFill>
              </a:rPr>
              <a:t> </a:t>
            </a:r>
            <a:r>
              <a:rPr lang="en-US" altLang="en-GB" sz="1600" dirty="0">
                <a:solidFill>
                  <a:schemeClr val="tx1"/>
                </a:solidFill>
              </a:rPr>
              <a:t>the</a:t>
            </a:r>
            <a:r>
              <a:rPr lang="en-US" altLang="en-US" sz="1600" dirty="0">
                <a:solidFill>
                  <a:schemeClr val="tx1"/>
                </a:solidFill>
              </a:rPr>
              <a:t> </a:t>
            </a:r>
            <a:r>
              <a:rPr lang="en-US" altLang="en-GB" sz="1600" dirty="0">
                <a:solidFill>
                  <a:schemeClr val="tx1"/>
                </a:solidFill>
              </a:rPr>
              <a:t>screen.</a:t>
            </a:r>
            <a:endParaRPr lang="en-US" altLang="en-GB" sz="1600" dirty="0">
              <a:solidFill>
                <a:schemeClr val="tx1"/>
              </a:solidFill>
            </a:endParaRPr>
          </a:p>
        </p:txBody>
      </p:sp>
      <p:pic>
        <p:nvPicPr>
          <p:cNvPr id="15" name="Picture 14" descr="C:\Users\kulde\OneDrive\Pictures\Screenshots\Screenshot 2025-02-16 185826.pngScreenshot 2025-02-16 185826"/>
          <p:cNvPicPr>
            <a:picLocks noChangeAspect="1"/>
          </p:cNvPicPr>
          <p:nvPr/>
        </p:nvPicPr>
        <p:blipFill>
          <a:blip r:embed="rId1"/>
          <a:srcRect l="10268" r="10268"/>
          <a:stretch>
            <a:fillRect/>
          </a:stretch>
        </p:blipFill>
        <p:spPr>
          <a:xfrm>
            <a:off x="5964555" y="2517775"/>
            <a:ext cx="4975225" cy="34804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>
                <a:solidFill>
                  <a:srgbClr val="000000"/>
                </a:solidFill>
                <a:effectLst/>
                <a:latin typeface="Times-Roman"/>
              </a:rPr>
              <a:t>Micro-controller (ESP8266)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845" y="2191385"/>
            <a:ext cx="6599555" cy="3935095"/>
          </a:xfrm>
        </p:spPr>
        <p:txBody>
          <a:bodyPr/>
          <a:lstStyle/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ESP8266 control the display and process data.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ESP8266 serves as the brain of the system.</a:t>
            </a:r>
            <a:endParaRPr lang="en-US" alt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It processes data, receives updates via Wi-Fi, and controls the display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screen.</a:t>
            </a:r>
            <a:endParaRPr lang="en-US" alt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ESP8266 has Wi-Fi capabilities but fewer GPIO pins.</a:t>
            </a:r>
            <a:endParaRPr lang="en-US" alt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ESP32 is more powerful, with dual-core processing, more GPIO pins, and both Wi-Fi &amp; Bluetooth support.</a:t>
            </a:r>
            <a:endParaRPr lang="en-US" alt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It runs the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blynk</a:t>
            </a:r>
            <a:r>
              <a:rPr lang="en-US" altLang="en-GB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that fetches messages from a server or app and displays them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 alt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342900" algn="l">
              <a:buFont typeface="Arial" panose="020B0604020202020204" pitchFamily="34" charset="0"/>
              <a:buAutoNum type="arabicPeriod"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C:\Users\kulde\Downloads\esp8266_board.pngesp8266_board"/>
          <p:cNvPicPr>
            <a:picLocks noChangeAspect="1"/>
          </p:cNvPicPr>
          <p:nvPr/>
        </p:nvPicPr>
        <p:blipFill>
          <a:blip r:embed="rId1"/>
          <a:srcRect l="-11264" r="1328"/>
          <a:stretch>
            <a:fillRect/>
          </a:stretch>
        </p:blipFill>
        <p:spPr>
          <a:xfrm>
            <a:off x="5638800" y="3950970"/>
            <a:ext cx="6377305" cy="25228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0</TotalTime>
  <Words>4987</Words>
  <Application>WPS Presentation</Application>
  <PresentationFormat>Widescreen</PresentationFormat>
  <Paragraphs>132</Paragraphs>
  <Slides>14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SimSun</vt:lpstr>
      <vt:lpstr>Wingdings</vt:lpstr>
      <vt:lpstr>Arial</vt:lpstr>
      <vt:lpstr>Libre Franklin</vt:lpstr>
      <vt:lpstr>Franklin Gothic</vt:lpstr>
      <vt:lpstr>Noto Sans Symbols</vt:lpstr>
      <vt:lpstr>Segoe Print</vt:lpstr>
      <vt:lpstr>Calibri</vt:lpstr>
      <vt:lpstr>Times New Roman</vt:lpstr>
      <vt:lpstr>Franklin Gothic Medium</vt:lpstr>
      <vt:lpstr>Plus Jakarta Sans</vt:lpstr>
      <vt:lpstr>Times-Bold</vt:lpstr>
      <vt:lpstr>Times-Roman</vt:lpstr>
      <vt:lpstr>Microsoft YaHei</vt:lpstr>
      <vt:lpstr>Arial Unicode MS</vt:lpstr>
      <vt:lpstr>Theme1</vt:lpstr>
      <vt:lpstr>Smart Notice Board Display</vt:lpstr>
      <vt:lpstr>Idea/Approach Details</vt:lpstr>
      <vt:lpstr>PowerPoint 演示文稿</vt:lpstr>
      <vt:lpstr>Project Requirements </vt:lpstr>
      <vt:lpstr>PowerPoint 演示文稿</vt:lpstr>
      <vt:lpstr>DFD Diagram</vt:lpstr>
      <vt:lpstr>Implementation Plan </vt:lpstr>
      <vt:lpstr>CIRCUIT DIAGRAM: </vt:lpstr>
      <vt:lpstr>Micro-controller (ESP8266)</vt:lpstr>
      <vt:lpstr>Display Screen</vt:lpstr>
      <vt:lpstr>Wireless Connection module </vt:lpstr>
      <vt:lpstr>Power supply</vt:lpstr>
      <vt:lpstr>Advantages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Sarim Moin</dc:creator>
  <cp:lastModifiedBy>Devendra Mehra</cp:lastModifiedBy>
  <cp:revision>98</cp:revision>
  <dcterms:created xsi:type="dcterms:W3CDTF">2022-02-11T07:14:00Z</dcterms:created>
  <dcterms:modified xsi:type="dcterms:W3CDTF">2025-04-04T16:32:18Z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1B7DEA0B311E4314878B8DE39AE1ACE4_13</vt:lpwstr>
  </property>
  <property fmtid="{D5CDD505-2E9C-101B-9397-08002B2CF9AE}" pid="4" name="KSOProductBuildVer">
    <vt:lpwstr>2057-12.2.0.20348</vt:lpwstr>
  </property>
</Properties>
</file>